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7"/>
  </p:notesMasterIdLst>
  <p:sldIdLst>
    <p:sldId id="256" r:id="rId2"/>
    <p:sldId id="275" r:id="rId3"/>
    <p:sldId id="271" r:id="rId4"/>
    <p:sldId id="276" r:id="rId5"/>
    <p:sldId id="277" r:id="rId6"/>
  </p:sldIdLst>
  <p:sldSz cx="9144000" cy="5143500" type="screen16x9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822D"/>
    <a:srgbClr val="FF66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67" autoAdjust="0"/>
    <p:restoredTop sz="94737" autoAdjust="0"/>
  </p:normalViewPr>
  <p:slideViewPr>
    <p:cSldViewPr>
      <p:cViewPr varScale="1">
        <p:scale>
          <a:sx n="144" d="100"/>
          <a:sy n="144" d="100"/>
        </p:scale>
        <p:origin x="930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4FD912-E9C6-4D60-BFF1-E35969085D09}" type="datetimeFigureOut">
              <a:rPr lang="ru-RU" smtClean="0"/>
              <a:t>пн 28.04.25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D2E80-6337-49A3-8CB4-ED91B9F330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1794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G:\WORKS\008_Исходящие\Чертищева Е.В\Презентации\2023-03-28_14-33-29+++.png"/>
          <p:cNvPicPr>
            <a:picLocks noChangeAspect="1" noChangeArrowheads="1"/>
          </p:cNvPicPr>
          <p:nvPr userDrawn="1"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8377" y="2283718"/>
            <a:ext cx="2423931" cy="2929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 userDrawn="1"/>
        </p:nvSpPr>
        <p:spPr>
          <a:xfrm>
            <a:off x="611560" y="555526"/>
            <a:ext cx="936104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67054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 userDrawn="1"/>
        </p:nvSpPr>
        <p:spPr>
          <a:xfrm>
            <a:off x="539552" y="555526"/>
            <a:ext cx="1080120" cy="4286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611560" y="555526"/>
            <a:ext cx="936104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7725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G:\WORKS\008_Исходящие\Чертищева Е.В\Презентации\2023-03-28_14-33-46++.png"/>
          <p:cNvPicPr>
            <a:picLocks noChangeAspect="1" noChangeArrowheads="1"/>
          </p:cNvPicPr>
          <p:nvPr userDrawn="1"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862" y="593719"/>
            <a:ext cx="6192688" cy="4528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G:\WORKS\008_Исходящие\Чертищева Е.В\Презентации\2023-03-28_14-33-29+++.png"/>
          <p:cNvPicPr>
            <a:picLocks noChangeAspect="1" noChangeArrowheads="1"/>
          </p:cNvPicPr>
          <p:nvPr userDrawn="1"/>
        </p:nvPicPr>
        <p:blipFill>
          <a:blip r:embed="rId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9993" y="3723878"/>
            <a:ext cx="1232315" cy="1489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G:\WORKS\008_Исходящие\Луппов В.Л\Брэндбук Работа России\Элементы бренда\Логотип Работа России\png\onwhite_hor@2x.png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45" y="15256"/>
            <a:ext cx="1524819" cy="626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 userDrawn="1"/>
        </p:nvSpPr>
        <p:spPr>
          <a:xfrm>
            <a:off x="683568" y="552606"/>
            <a:ext cx="864096" cy="1778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009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347864" y="3435846"/>
            <a:ext cx="556520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00FF"/>
                </a:solidFill>
              </a:rPr>
              <a:t>КОГКУ ЦЗН Уржумского района</a:t>
            </a:r>
          </a:p>
          <a:p>
            <a:r>
              <a:rPr lang="ru-RU" dirty="0" smtClean="0">
                <a:solidFill>
                  <a:srgbClr val="0000FF"/>
                </a:solidFill>
              </a:rPr>
              <a:t>2025 г.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83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3"/>
          <p:cNvSpPr>
            <a:spLocks noGrp="1"/>
          </p:cNvSpPr>
          <p:nvPr>
            <p:ph type="ctrTitle" idx="4294967295"/>
          </p:nvPr>
        </p:nvSpPr>
        <p:spPr>
          <a:xfrm>
            <a:off x="179513" y="699542"/>
            <a:ext cx="1944215" cy="3240360"/>
          </a:xfrm>
          <a:prstGeom prst="rect">
            <a:avLst/>
          </a:prstGeom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normAutofit fontScale="90000"/>
          </a:bodyPr>
          <a:lstStyle/>
          <a:p>
            <a:pPr algn="l"/>
            <a:r>
              <a:rPr lang="ru-RU" sz="2200" b="1" dirty="0" smtClean="0">
                <a:solidFill>
                  <a:srgbClr val="0000FF"/>
                </a:solidFill>
              </a:rPr>
              <a:t>Кто проводит опрос: </a:t>
            </a:r>
            <a:br>
              <a:rPr lang="ru-RU" sz="2200" b="1" dirty="0" smtClean="0">
                <a:solidFill>
                  <a:srgbClr val="0000FF"/>
                </a:solidFill>
              </a:rPr>
            </a:br>
            <a:r>
              <a:rPr lang="ru-RU" sz="2200" b="1" dirty="0" smtClean="0">
                <a:solidFill>
                  <a:srgbClr val="0000FF"/>
                </a:solidFill>
              </a:rPr>
              <a:t/>
            </a:r>
            <a:br>
              <a:rPr lang="ru-RU" sz="2200" b="1" dirty="0" smtClean="0">
                <a:solidFill>
                  <a:srgbClr val="0000FF"/>
                </a:solidFill>
              </a:rPr>
            </a:br>
            <a:r>
              <a:rPr lang="ru-RU" sz="2200" b="1" dirty="0" smtClean="0"/>
              <a:t>Цель:</a:t>
            </a:r>
            <a:r>
              <a:rPr lang="ru-RU" sz="2200" b="1" dirty="0" smtClean="0">
                <a:solidFill>
                  <a:srgbClr val="0000FF"/>
                </a:solidFill>
              </a:rPr>
              <a:t/>
            </a:r>
            <a:br>
              <a:rPr lang="ru-RU" sz="2200" b="1" dirty="0" smtClean="0">
                <a:solidFill>
                  <a:srgbClr val="0000FF"/>
                </a:solidFill>
              </a:rPr>
            </a:br>
            <a:r>
              <a:rPr lang="ru-RU" sz="2200" b="1" dirty="0" smtClean="0">
                <a:solidFill>
                  <a:srgbClr val="0000FF"/>
                </a:solidFill>
              </a:rPr>
              <a:t/>
            </a:r>
            <a:br>
              <a:rPr lang="ru-RU" sz="2200" b="1" dirty="0" smtClean="0">
                <a:solidFill>
                  <a:srgbClr val="0000FF"/>
                </a:solidFill>
              </a:rPr>
            </a:br>
            <a:r>
              <a:rPr lang="ru-RU" sz="2200" b="1" dirty="0">
                <a:solidFill>
                  <a:srgbClr val="0000FF"/>
                </a:solidFill>
              </a:rPr>
              <a:t/>
            </a:r>
            <a:br>
              <a:rPr lang="ru-RU" sz="2200" b="1" dirty="0">
                <a:solidFill>
                  <a:srgbClr val="0000FF"/>
                </a:solidFill>
              </a:rPr>
            </a:br>
            <a:r>
              <a:rPr lang="ru-RU" sz="2200" b="1" dirty="0" smtClean="0">
                <a:solidFill>
                  <a:srgbClr val="0000FF"/>
                </a:solidFill>
              </a:rPr>
              <a:t/>
            </a:r>
            <a:br>
              <a:rPr lang="ru-RU" sz="2200" b="1" dirty="0" smtClean="0">
                <a:solidFill>
                  <a:srgbClr val="0000FF"/>
                </a:solidFill>
              </a:rPr>
            </a:br>
            <a:r>
              <a:rPr lang="ru-RU" sz="2200" b="1" dirty="0">
                <a:solidFill>
                  <a:srgbClr val="0000FF"/>
                </a:solidFill>
              </a:rPr>
              <a:t/>
            </a:r>
            <a:br>
              <a:rPr lang="ru-RU" sz="2200" b="1" dirty="0">
                <a:solidFill>
                  <a:srgbClr val="0000FF"/>
                </a:solidFill>
              </a:rPr>
            </a:br>
            <a:r>
              <a:rPr lang="ru-RU" sz="2200" b="1" dirty="0" smtClean="0">
                <a:solidFill>
                  <a:srgbClr val="0000FF"/>
                </a:solidFill>
              </a:rPr>
              <a:t/>
            </a:r>
            <a:br>
              <a:rPr lang="ru-RU" sz="2200" b="1" dirty="0" smtClean="0">
                <a:solidFill>
                  <a:srgbClr val="0000FF"/>
                </a:solidFill>
              </a:rPr>
            </a:br>
            <a:r>
              <a:rPr lang="ru-RU" sz="2200" b="1" dirty="0" smtClean="0">
                <a:solidFill>
                  <a:srgbClr val="0000FF"/>
                </a:solidFill>
              </a:rPr>
              <a:t> </a:t>
            </a:r>
            <a:endParaRPr lang="ru-RU" sz="2200" b="1" dirty="0">
              <a:solidFill>
                <a:srgbClr val="0000FF"/>
              </a:solidFill>
            </a:endParaRPr>
          </a:p>
        </p:txBody>
      </p:sp>
      <p:sp>
        <p:nvSpPr>
          <p:cNvPr id="9" name="Заголовок 3"/>
          <p:cNvSpPr txBox="1">
            <a:spLocks/>
          </p:cNvSpPr>
          <p:nvPr/>
        </p:nvSpPr>
        <p:spPr>
          <a:xfrm>
            <a:off x="2051720" y="699542"/>
            <a:ext cx="7092280" cy="3240360"/>
          </a:xfrm>
          <a:prstGeom prst="rect">
            <a:avLst/>
          </a:prstGeom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200" b="1" dirty="0" smtClean="0">
                <a:solidFill>
                  <a:srgbClr val="0000FF"/>
                </a:solidFill>
              </a:rPr>
              <a:t>Министерство труда и социальной защиты Российской Федерации (Минтруд России). </a:t>
            </a:r>
          </a:p>
          <a:p>
            <a:pPr algn="l"/>
            <a:endParaRPr lang="ru-RU" sz="2000" b="1" dirty="0" smtClean="0"/>
          </a:p>
          <a:p>
            <a:pPr algn="l"/>
            <a:r>
              <a:rPr lang="ru-RU" sz="2000" b="1" dirty="0" smtClean="0"/>
              <a:t>Определение перспективной кадровой потребности на семилетний прогнозный период (2026-2032 годы), </a:t>
            </a:r>
            <a:r>
              <a:rPr lang="ru-RU" sz="2000" b="1" dirty="0" smtClean="0">
                <a:solidFill>
                  <a:srgbClr val="C00000"/>
                </a:solidFill>
              </a:rPr>
              <a:t>а также оказание помощи работодателям в подготовке квалифицированных кадров в организациях среднего профессионального и высшего образования под запросы работодателей по конкретным специальностям/профессиям.</a:t>
            </a:r>
          </a:p>
        </p:txBody>
      </p:sp>
      <p:sp>
        <p:nvSpPr>
          <p:cNvPr id="11" name="Заголовок 3"/>
          <p:cNvSpPr txBox="1">
            <a:spLocks/>
          </p:cNvSpPr>
          <p:nvPr/>
        </p:nvSpPr>
        <p:spPr>
          <a:xfrm>
            <a:off x="323528" y="4155926"/>
            <a:ext cx="8712968" cy="658341"/>
          </a:xfrm>
          <a:prstGeom prst="rect">
            <a:avLst/>
          </a:prstGeom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9600" b="1" dirty="0" smtClean="0">
                <a:solidFill>
                  <a:srgbClr val="0000FF"/>
                </a:solidFill>
              </a:rPr>
              <a:t>Период проведения опроса: с 01 апреля по 15 июня 2025 г.</a:t>
            </a:r>
            <a:endParaRPr lang="ru-RU" sz="9600" b="1" dirty="0">
              <a:solidFill>
                <a:srgbClr val="C00000"/>
              </a:solidFill>
            </a:endParaRPr>
          </a:p>
          <a:p>
            <a:pPr algn="l"/>
            <a:r>
              <a:rPr lang="ru-RU" sz="8800" b="1" dirty="0" smtClean="0">
                <a:solidFill>
                  <a:srgbClr val="0000FF"/>
                </a:solidFill>
              </a:rPr>
              <a:t/>
            </a:r>
            <a:br>
              <a:rPr lang="ru-RU" sz="8800" b="1" dirty="0" smtClean="0">
                <a:solidFill>
                  <a:srgbClr val="0000FF"/>
                </a:solidFill>
              </a:rPr>
            </a:br>
            <a:r>
              <a:rPr lang="ru-RU" sz="2200" b="1" dirty="0" smtClean="0">
                <a:solidFill>
                  <a:srgbClr val="0000FF"/>
                </a:solidFill>
              </a:rPr>
              <a:t/>
            </a:r>
            <a:br>
              <a:rPr lang="ru-RU" sz="2200" b="1" dirty="0" smtClean="0">
                <a:solidFill>
                  <a:srgbClr val="0000FF"/>
                </a:solidFill>
              </a:rPr>
            </a:br>
            <a:r>
              <a:rPr lang="ru-RU" sz="2200" b="1" dirty="0" smtClean="0">
                <a:solidFill>
                  <a:srgbClr val="0000FF"/>
                </a:solidFill>
              </a:rPr>
              <a:t/>
            </a:r>
            <a:br>
              <a:rPr lang="ru-RU" sz="2200" b="1" dirty="0" smtClean="0">
                <a:solidFill>
                  <a:srgbClr val="0000FF"/>
                </a:solidFill>
              </a:rPr>
            </a:br>
            <a:r>
              <a:rPr lang="ru-RU" sz="2200" b="1" dirty="0" smtClean="0">
                <a:solidFill>
                  <a:srgbClr val="0000FF"/>
                </a:solidFill>
              </a:rPr>
              <a:t> </a:t>
            </a:r>
            <a:endParaRPr lang="ru-RU" sz="22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5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843558"/>
            <a:ext cx="813690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Для обеспечения корректности сведений </a:t>
            </a:r>
            <a:r>
              <a:rPr lang="ru-RU" sz="2400" b="1" dirty="0" smtClean="0"/>
              <a:t>необходимо определить только одно ответственное лицо </a:t>
            </a:r>
            <a:r>
              <a:rPr lang="ru-RU" sz="2400" dirty="0" smtClean="0"/>
              <a:t>от организации за внесение данных.</a:t>
            </a:r>
          </a:p>
          <a:p>
            <a:endParaRPr lang="ru-RU" sz="2400" dirty="0" smtClean="0"/>
          </a:p>
          <a:p>
            <a:r>
              <a:rPr lang="ru-RU" sz="2800" dirty="0" smtClean="0">
                <a:solidFill>
                  <a:srgbClr val="0000FF"/>
                </a:solidFill>
              </a:rPr>
              <a:t>Для </a:t>
            </a:r>
            <a:r>
              <a:rPr lang="ru-RU" sz="2800" dirty="0">
                <a:solidFill>
                  <a:srgbClr val="0000FF"/>
                </a:solidFill>
              </a:rPr>
              <a:t>заполнения опросной формы </a:t>
            </a:r>
            <a:r>
              <a:rPr lang="ru-RU" sz="2800" dirty="0" smtClean="0">
                <a:solidFill>
                  <a:srgbClr val="0000FF"/>
                </a:solidFill>
              </a:rPr>
              <a:t>необходимо: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rgbClr val="0000FF"/>
                </a:solidFill>
              </a:rPr>
              <a:t>перейти </a:t>
            </a:r>
            <a:r>
              <a:rPr lang="ru-RU" sz="2800" dirty="0">
                <a:solidFill>
                  <a:srgbClr val="0000FF"/>
                </a:solidFill>
              </a:rPr>
              <a:t>по адресу: </a:t>
            </a:r>
            <a:r>
              <a:rPr lang="ru-RU" sz="2800" u="sng" dirty="0">
                <a:solidFill>
                  <a:srgbClr val="0000FF"/>
                </a:solidFill>
              </a:rPr>
              <a:t>https://prognoz.vcot.info</a:t>
            </a:r>
            <a:r>
              <a:rPr lang="ru-RU" sz="2800" dirty="0">
                <a:solidFill>
                  <a:srgbClr val="0000FF"/>
                </a:solidFill>
              </a:rPr>
              <a:t>, </a:t>
            </a:r>
            <a:endParaRPr lang="ru-RU" sz="2800" dirty="0" smtClean="0">
              <a:solidFill>
                <a:srgbClr val="0000FF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rgbClr val="0000FF"/>
                </a:solidFill>
              </a:rPr>
              <a:t>выбрать </a:t>
            </a:r>
            <a:r>
              <a:rPr lang="ru-RU" sz="2800" dirty="0">
                <a:solidFill>
                  <a:srgbClr val="0000FF"/>
                </a:solidFill>
              </a:rPr>
              <a:t>«Вход для организаций/ИП», </a:t>
            </a:r>
            <a:endParaRPr lang="ru-RU" sz="2800" dirty="0" smtClean="0">
              <a:solidFill>
                <a:srgbClr val="0000FF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rgbClr val="0000FF"/>
                </a:solidFill>
              </a:rPr>
              <a:t>зарегистрироваться </a:t>
            </a:r>
            <a:r>
              <a:rPr lang="ru-RU" sz="2800" dirty="0">
                <a:solidFill>
                  <a:srgbClr val="0000FF"/>
                </a:solidFill>
              </a:rPr>
              <a:t>и получить доступ к личному кабинету</a:t>
            </a:r>
            <a:r>
              <a:rPr lang="ru-RU" sz="2800" dirty="0" smtClean="0">
                <a:solidFill>
                  <a:srgbClr val="0000FF"/>
                </a:solidFill>
              </a:rPr>
              <a:t>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18050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699542"/>
            <a:ext cx="81369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В период проведения опроса для представителей работодателей будет предоставлена возможность принять участие в бесплатном курсе обучения, включающем обучающие видеоматериалы и практические </a:t>
            </a:r>
            <a:r>
              <a:rPr lang="ru-RU" sz="2000" dirty="0" err="1"/>
              <a:t>вебинары</a:t>
            </a:r>
            <a:r>
              <a:rPr lang="ru-RU" sz="2000" dirty="0"/>
              <a:t> по вопросам заполнения опросных форм, кадрового прогноза, применения и использования классификаторов сферы труда и образования. </a:t>
            </a:r>
            <a:r>
              <a:rPr lang="ru-RU" sz="2000" b="1" dirty="0"/>
              <a:t>Курс будет </a:t>
            </a:r>
            <a:r>
              <a:rPr lang="ru-RU" sz="2000" b="1" dirty="0" smtClean="0"/>
              <a:t>доступен </a:t>
            </a:r>
            <a:r>
              <a:rPr lang="ru-RU" sz="2000" b="1" dirty="0"/>
              <a:t>в системе дистанционного обучения ФГБУ «ВНИИ труда» Минтруда России по ссылке: </a:t>
            </a:r>
            <a:r>
              <a:rPr lang="ru-RU" sz="2000" b="1" u="sng" dirty="0"/>
              <a:t>https://czn.vcot.info/. </a:t>
            </a:r>
            <a:r>
              <a:rPr lang="ru-RU" sz="2000" dirty="0"/>
              <a:t>Группы будут начинать обучение в соответствии с расписанием по мере набора желающих. По результатам обучения будет выдан электронный сертификат, подтверждающий успешное прохождения курса. Информация о курсе будет доступна также в личном кабинете работодателя на информационной платформе опроса.</a:t>
            </a:r>
          </a:p>
        </p:txBody>
      </p:sp>
    </p:spTree>
    <p:extLst>
      <p:ext uri="{BB962C8B-B14F-4D97-AF65-F5344CB8AC3E}">
        <p14:creationId xmlns:p14="http://schemas.microsoft.com/office/powerpoint/2010/main" val="3942540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1563638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9651708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3684</TotalTime>
  <Words>235</Words>
  <Application>Microsoft Office PowerPoint</Application>
  <PresentationFormat>Экран (16:9)</PresentationFormat>
  <Paragraphs>16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Кто проводит опрос:   Цель:      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 В. Чертищева</dc:creator>
  <cp:lastModifiedBy>Пользователь</cp:lastModifiedBy>
  <cp:revision>89</cp:revision>
  <cp:lastPrinted>2025-02-19T05:41:30Z</cp:lastPrinted>
  <dcterms:created xsi:type="dcterms:W3CDTF">2023-03-28T11:35:35Z</dcterms:created>
  <dcterms:modified xsi:type="dcterms:W3CDTF">2025-04-28T08:38:04Z</dcterms:modified>
</cp:coreProperties>
</file>